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2" r:id="rId3"/>
    <p:sldId id="269" r:id="rId4"/>
    <p:sldId id="257" r:id="rId5"/>
    <p:sldId id="258" r:id="rId6"/>
    <p:sldId id="259" r:id="rId7"/>
    <p:sldId id="260" r:id="rId8"/>
    <p:sldId id="271" r:id="rId9"/>
    <p:sldId id="265" r:id="rId10"/>
    <p:sldId id="266" r:id="rId11"/>
    <p:sldId id="263" r:id="rId12"/>
    <p:sldId id="264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118" y="-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E3CD-047B-46BB-81F4-B412200DDDBB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4608-E66F-4538-B457-D8AA83AEC9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116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4608-E66F-4538-B457-D8AA83AEC96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m\Рабочий стол\ниязовна\biz-ide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3284984"/>
            <a:ext cx="4649740" cy="314096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44" y="285728"/>
            <a:ext cx="857256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B05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«СОВРЕМЕННЫЕ ФОРМЫ ОРГАНИЗАЦИИ МЕТОДИЧЕСКОЙ РАБОТЫ С ПЕДАГОГАМИ ДОО»</a:t>
            </a:r>
            <a:endParaRPr lang="ru-RU" sz="4000" b="1" dirty="0" smtClean="0">
              <a:solidFill>
                <a:srgbClr val="FF0000"/>
              </a:solidFill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algn="r"/>
            <a:endParaRPr lang="ru-RU" sz="1600" b="1" i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04822"/>
          <a:ext cx="9143999" cy="5918174"/>
        </p:xfrm>
        <a:graphic>
          <a:graphicData uri="http://schemas.openxmlformats.org/drawingml/2006/table">
            <a:tbl>
              <a:tblPr/>
              <a:tblGrid>
                <a:gridCol w="4571521"/>
                <a:gridCol w="45724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Традиционный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педсовет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Современный педсовет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Тематика 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02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110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Подробная повестка дня, с четким регламентом по каждому вопросу и принятием решения по ним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Подготовка требует написания сценария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Разделение участников на команды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Распределение ролей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Формы педсовета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286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Применение словесных методов, традиционным характером содержания </a:t>
                      </a:r>
                      <a:r>
                        <a:rPr lang="ru-RU" sz="1800" i="1" dirty="0">
                          <a:latin typeface="Times New Roman"/>
                          <a:ea typeface="Times New Roman"/>
                          <a:cs typeface="Times New Roman"/>
                        </a:rPr>
                        <a:t>(авторитарным стилем общения администрации с педагогами):</a:t>
                      </a:r>
                      <a:endParaRPr lang="ru-RU" sz="1800" i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Традиционный (классический на основе доклада с обсуждением, выступлением);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Доклад с содокладами;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 приглашением докладчика-специалиста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Или серия сообщений, объединенных одной тематикой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Деловая игра, в форме коллективного творческого дела;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Круглый стол;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Диспут;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Дискуссия;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Конференция;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отчет;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Конкурс;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Аукцион;фестиваль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идр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21">
                <a:tc gridSpan="2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Решение педсовета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387" marR="4938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Picture 1" descr="E:\мое январь М О\ae9a48febe282cae52674e2ea59136f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082" y="4857760"/>
            <a:ext cx="1547805" cy="1762119"/>
          </a:xfrm>
          <a:prstGeom prst="rect">
            <a:avLst/>
          </a:prstGeom>
          <a:noFill/>
        </p:spPr>
      </p:pic>
      <p:pic>
        <p:nvPicPr>
          <p:cNvPr id="1026" name="Picture 2" descr="E:\мое январь М О\12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0"/>
            <a:ext cx="928694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nm\Рабочий стол\ниязовна\опрос_прибыль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857628"/>
            <a:ext cx="2571736" cy="27860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57224" y="214290"/>
            <a:ext cx="778674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ЧЕМ ПРЕИМУЩЕСТВА СОВРЕМЕННЫХ ФОРМ МЕТОДИЧЕСКОЙ  РАБОТЫ С ПЕДАГОГАМИ ?</a:t>
            </a:r>
          </a:p>
          <a:p>
            <a:pPr algn="r"/>
            <a:r>
              <a:rPr lang="ru-RU" sz="3200" b="1" i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Значительно повышается мотивация профессиональной деятельности педагогов,</a:t>
            </a:r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их социальной и познавательной активности.</a:t>
            </a:r>
          </a:p>
          <a:p>
            <a:pPr algn="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Реализуются те стороны человека, которые в повседневной, достаточно однообразной жизни, не находят применения, развития.</a:t>
            </a:r>
          </a:p>
          <a:p>
            <a:pPr algn="r"/>
            <a:r>
              <a:rPr lang="ru-RU" sz="32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3.Приобретается опыт коллективной деятельности, взаимного уважения, поддержки, сотрудничества</a:t>
            </a:r>
            <a:r>
              <a:rPr lang="ru-RU" sz="20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nm\Рабочий стол\ниязовна\ris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Documents and Settings\nm\Рабочий стол\Аня\мое январь М О\trexmernye_chelovechki_3d_humans_396161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5572116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980728"/>
            <a:ext cx="6453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ГАЛЕРЕЯ ИЛИ ВРЕМЯ ПРИЗНАНИЙ»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2420888"/>
          <a:ext cx="8572561" cy="2651186"/>
        </p:xfrm>
        <a:graphic>
          <a:graphicData uri="http://schemas.openxmlformats.org/drawingml/2006/table">
            <a:tbl>
              <a:tblPr/>
              <a:tblGrid>
                <a:gridCol w="2857222"/>
                <a:gridCol w="2857222"/>
                <a:gridCol w="2858117"/>
              </a:tblGrid>
              <a:tr h="16455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Ф.И.О.педагога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Кому?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 что?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6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ое январь М О\living_in_wellbeing_book_readin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8125" y="2285992"/>
            <a:ext cx="3825875" cy="38079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1214422"/>
            <a:ext cx="839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5" y="214290"/>
            <a:ext cx="87154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мастерства педагогов, пополнение их теоретических  и практических знаний осуществляется с помощью </a:t>
            </a:r>
            <a:r>
              <a:rPr lang="ru-RU" sz="24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разнообразных форм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методической работы</a:t>
            </a:r>
          </a:p>
          <a:p>
            <a:pPr algn="ctr"/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Ценность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обеспечивает обратную связь, откровенный обмен мнениями, формирует положительные отношения между сотрудниками.</a:t>
            </a:r>
          </a:p>
          <a:p>
            <a:pPr algn="ctr"/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Стержнем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данных форм работы с кадрами являются коллективные обсуждения, рассуждения, аргументация выводов, соревнования умов и талантов.</a:t>
            </a:r>
          </a:p>
          <a:p>
            <a:pPr algn="ctr"/>
            <a:r>
              <a:rPr lang="ru-RU" sz="24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достижение важных целей: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Стимулирование интереса и мотивации самообразованию;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уровня активности и самостоятельности;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навыков анализа и рефлексии своей деятельности;</a:t>
            </a:r>
          </a:p>
          <a:p>
            <a:pPr algn="ctr">
              <a:buFont typeface="Arial" charset="0"/>
              <a:buChar char="•"/>
            </a:pP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стремления к сотрудничеству, </a:t>
            </a:r>
            <a:r>
              <a:rPr lang="ru-RU" sz="2400" b="1" i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400" b="1" i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E:\мое январь М О\innere-unternehmenskommunikation-1280px-960px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7" y="5357827"/>
            <a:ext cx="3357586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мое январь М О\equality-and-diversity-imag_v_Variation_1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4429132"/>
            <a:ext cx="3428979" cy="216692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428604"/>
            <a:ext cx="84296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«КВИК – НАСТРОЙКА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хотите нравиться людям – улыбайтесь! Улыбка, солнечный лучик для опечаленных, противоядие созданное природой от неприятностей.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самые лучшие и красивые, пусть все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супер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модели мира вам позавидуют.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люди подобно золотой монете: чем дольше работают, тем дороже ценятся.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лучше любимой подруги, чем любимая работа: не стареет, и стареть не даст.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Трудности закаляют на пути к счастью.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7224" y="285728"/>
            <a:ext cx="7358114" cy="164307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bg2">
                    <a:lumMod val="2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«ФОРМЫ ОРГАНИЗАЦИИ МЕТОДИЧЕСКОЙ РАБОТЫ С ПЕДАГОГАМИ ДОУ»</a:t>
            </a:r>
          </a:p>
          <a:p>
            <a:pPr algn="ctr"/>
            <a:endParaRPr lang="ru-RU" dirty="0"/>
          </a:p>
        </p:txBody>
      </p:sp>
      <p:pic>
        <p:nvPicPr>
          <p:cNvPr id="1027" name="Picture 3" descr="C:\Documents and Settings\nm\Рабочий стол\ниязовна\2ovl3mq18c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4290700"/>
            <a:ext cx="4143404" cy="2567300"/>
          </a:xfrm>
          <a:prstGeom prst="rect">
            <a:avLst/>
          </a:prstGeom>
          <a:noFill/>
        </p:spPr>
      </p:pic>
      <p:sp>
        <p:nvSpPr>
          <p:cNvPr id="4" name="Стрелка вниз 3"/>
          <p:cNvSpPr/>
          <p:nvPr/>
        </p:nvSpPr>
        <p:spPr>
          <a:xfrm>
            <a:off x="3286116" y="2071678"/>
            <a:ext cx="1413326" cy="23574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Новые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79218">
            <a:off x="717215" y="2217265"/>
            <a:ext cx="1600344" cy="38950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Традиционные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 rot="21199595">
            <a:off x="6274670" y="2139641"/>
            <a:ext cx="1571636" cy="3740313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Новейшие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nm\Рабочий стол\ниязовна\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1857364"/>
            <a:ext cx="4429156" cy="27860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71670" y="3714752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ТРАДИЦИОННЫЕ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572264" y="642918"/>
            <a:ext cx="214314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Семинар-практикум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642918"/>
            <a:ext cx="2143140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КРУГЛЫЙ </a:t>
            </a:r>
          </a:p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СТОЛ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44" y="5572140"/>
            <a:ext cx="2928958" cy="928694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ГОСТИННАЯ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00760" y="5572140"/>
            <a:ext cx="3000396" cy="857256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РИНГ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57488" y="428604"/>
            <a:ext cx="3571900" cy="1357322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42844" y="2000240"/>
            <a:ext cx="2143140" cy="1200152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КВН.ЧТО? ГДЕ? КОГДА?</a:t>
            </a:r>
          </a:p>
        </p:txBody>
      </p:sp>
      <p:sp>
        <p:nvSpPr>
          <p:cNvPr id="10" name="Овал 9"/>
          <p:cNvSpPr/>
          <p:nvPr/>
        </p:nvSpPr>
        <p:spPr>
          <a:xfrm>
            <a:off x="6215074" y="2428868"/>
            <a:ext cx="2928926" cy="985838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</a:p>
        </p:txBody>
      </p:sp>
      <p:sp>
        <p:nvSpPr>
          <p:cNvPr id="11" name="Стрелка вниз 10"/>
          <p:cNvSpPr/>
          <p:nvPr/>
        </p:nvSpPr>
        <p:spPr>
          <a:xfrm rot="1573671">
            <a:off x="2445788" y="4260908"/>
            <a:ext cx="125211" cy="131041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402725">
            <a:off x="5784758" y="4102748"/>
            <a:ext cx="172399" cy="159130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6435548">
            <a:off x="2424298" y="2671318"/>
            <a:ext cx="200027" cy="46357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5753275">
            <a:off x="6326230" y="3084143"/>
            <a:ext cx="184734" cy="67454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8098405">
            <a:off x="2448411" y="1284546"/>
            <a:ext cx="194189" cy="1247221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11035250">
            <a:off x="4440770" y="1851096"/>
            <a:ext cx="202905" cy="5701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4194442">
            <a:off x="6480716" y="1304776"/>
            <a:ext cx="118057" cy="114952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643702" y="4000504"/>
            <a:ext cx="2357454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наставничество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3286116" y="5286388"/>
            <a:ext cx="2357454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sz="2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357686" y="4483576"/>
            <a:ext cx="159694" cy="78370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862072">
            <a:off x="6368732" y="4015779"/>
            <a:ext cx="209123" cy="48538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0" y="4000504"/>
            <a:ext cx="2357454" cy="914400"/>
          </a:xfrm>
          <a:prstGeom prst="ellipse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Дни открытых дверей</a:t>
            </a:r>
            <a:endParaRPr lang="ru-RU" sz="16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4087649">
            <a:off x="2001987" y="3115430"/>
            <a:ext cx="160161" cy="1189783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nm\Рабочий стол\ниязовна\puzzle_pieces_house_teamwork_800_clr_423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1500174"/>
            <a:ext cx="4071966" cy="32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857884" y="3929066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НОВЫЕ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00034" y="285728"/>
            <a:ext cx="5000660" cy="150019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ДЕЛОВАЯ ИГРА: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имитационные,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метод.инсценировки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1785926"/>
            <a:ext cx="3857652" cy="114300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ВЫСТАВКИ-ЯРМАРКИ ПЕДАГОГИЧЕСКИХ ИДЕЙ. АУКЦИОН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44" y="4357694"/>
            <a:ext cx="3000396" cy="92869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МАСТЕР-КЛАСС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715008" y="214290"/>
            <a:ext cx="3214710" cy="12858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БАНК ИДЕЙ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0628" y="5357826"/>
            <a:ext cx="3857652" cy="128588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ТВОРЧЕСКИЙ ЧАС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верх 8"/>
          <p:cNvSpPr/>
          <p:nvPr/>
        </p:nvSpPr>
        <p:spPr>
          <a:xfrm rot="18106495">
            <a:off x="4488596" y="2233507"/>
            <a:ext cx="234086" cy="1245671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5137448">
            <a:off x="4258309" y="3098336"/>
            <a:ext cx="233110" cy="228186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верх 10"/>
          <p:cNvSpPr/>
          <p:nvPr/>
        </p:nvSpPr>
        <p:spPr>
          <a:xfrm rot="18326015" flipH="1">
            <a:off x="5391250" y="1302934"/>
            <a:ext cx="198490" cy="1238153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 rot="156078">
            <a:off x="6656556" y="1504376"/>
            <a:ext cx="198123" cy="570915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 rot="12413616">
            <a:off x="6354908" y="4657269"/>
            <a:ext cx="221618" cy="671265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000100" y="5572140"/>
            <a:ext cx="3929090" cy="10715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ДИСКУССИЯ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трелка вверх 16"/>
          <p:cNvSpPr/>
          <p:nvPr/>
        </p:nvSpPr>
        <p:spPr>
          <a:xfrm rot="14567453">
            <a:off x="4747926" y="4038764"/>
            <a:ext cx="190600" cy="1724366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верх 17"/>
          <p:cNvSpPr/>
          <p:nvPr/>
        </p:nvSpPr>
        <p:spPr>
          <a:xfrm rot="16200000">
            <a:off x="4331697" y="2876450"/>
            <a:ext cx="234086" cy="1245671"/>
          </a:xfrm>
          <a:prstGeom prst="up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57158" y="3143248"/>
            <a:ext cx="3000396" cy="107157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ИКТ-технология-работа в паре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nm\Рабочий стол\ниязовна\Constelaciones-Familiar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468" y="142852"/>
            <a:ext cx="4095780" cy="321471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496"/>
            <a:ext cx="3368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НОВЕЙШИЕ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714876" y="500042"/>
            <a:ext cx="2571768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КРУЖКИ КАЧЕСТВА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57818" y="1500174"/>
            <a:ext cx="3500462" cy="12001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ПЕДАГОГИЧЕСКАЯ МАСТЕРСКАЯ ИЛИ «АТЕЛЬЕ»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42844" y="5143512"/>
            <a:ext cx="4357750" cy="120015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СОЮЗ ЕДИНОМЫШЛЕННИКОВ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20" y="4000504"/>
            <a:ext cx="214314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КОУЧИНГ-СЕССИЯ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86512" y="2857496"/>
            <a:ext cx="2428892" cy="107157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КВИК НАСТРОЙКА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857489" y="3571876"/>
            <a:ext cx="214314" cy="154618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4597050" y="1475123"/>
            <a:ext cx="214314" cy="112167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1785918" y="3500438"/>
            <a:ext cx="142876" cy="485190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8094997">
            <a:off x="5032331" y="2384641"/>
            <a:ext cx="274141" cy="251313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5614816">
            <a:off x="4150411" y="571412"/>
            <a:ext cx="233215" cy="83496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00562" y="4929198"/>
            <a:ext cx="2357454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АКВАРИУМ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8983329">
            <a:off x="4243070" y="3074750"/>
            <a:ext cx="231684" cy="211099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Documents and Settings\nm\Рабочий стол\Аня\мое январь М О\10354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29256" y="5777361"/>
            <a:ext cx="3714744" cy="1080638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6429388" y="4143380"/>
            <a:ext cx="2357454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Вечера вопросов и ответов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8143900" y="4572008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трелка вниз 24"/>
          <p:cNvSpPr/>
          <p:nvPr/>
        </p:nvSpPr>
        <p:spPr>
          <a:xfrm rot="17009120">
            <a:off x="5315473" y="2169584"/>
            <a:ext cx="294533" cy="16087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m\Рабочий стол\Аня\мое январь М О\КАРТИНКИ\software canstockphoto1026996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72396" y="0"/>
            <a:ext cx="1357290" cy="1357290"/>
          </a:xfrm>
          <a:prstGeom prst="rect">
            <a:avLst/>
          </a:prstGeom>
          <a:noFill/>
        </p:spPr>
      </p:pic>
      <p:pic>
        <p:nvPicPr>
          <p:cNvPr id="1027" name="Picture 3" descr="C:\Documents and Settings\nm\Рабочий стол\Аня\мое январь М О\КАРТИНКИ\snap-puzzle_137608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00364" y="2214554"/>
            <a:ext cx="3571900" cy="3286148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3357554" y="642918"/>
            <a:ext cx="2786050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СИМПОЗИУМ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1472" y="1714488"/>
            <a:ext cx="2786050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ДЕБАТЫ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20" y="2928934"/>
            <a:ext cx="2786050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ДИСПУТ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5720" y="4214818"/>
            <a:ext cx="2786050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СУДЕБНОЕ ЗАСЕДАНИЕ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071538" y="5429264"/>
            <a:ext cx="3428992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МЕТОДИЧЕСКИЙ МОСТ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572132" y="1643050"/>
            <a:ext cx="3286116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ПОСИДЕЛКИ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929290" y="2857496"/>
            <a:ext cx="3214710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МЕТОДИЧЕСКИЙ ФЕСТИВАЛЬ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857884" y="4214818"/>
            <a:ext cx="3286116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МЕТОДИЧЕСКИЙ ДИАЛОГ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3143240" y="3643314"/>
            <a:ext cx="642942" cy="928694"/>
          </a:xfrm>
          <a:prstGeom prst="curved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4000496" y="4643446"/>
            <a:ext cx="642942" cy="928694"/>
          </a:xfrm>
          <a:prstGeom prst="curved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>
            <a:off x="3571868" y="1357298"/>
            <a:ext cx="642942" cy="928694"/>
          </a:xfrm>
          <a:prstGeom prst="curved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3224202" y="2581268"/>
            <a:ext cx="642942" cy="928694"/>
          </a:xfrm>
          <a:prstGeom prst="curvedLef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4714876" y="1428736"/>
            <a:ext cx="731520" cy="857256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лево стрелка 19"/>
          <p:cNvSpPr/>
          <p:nvPr/>
        </p:nvSpPr>
        <p:spPr>
          <a:xfrm>
            <a:off x="5286380" y="2428868"/>
            <a:ext cx="731520" cy="857256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5286380" y="3643314"/>
            <a:ext cx="731520" cy="857256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>
            <a:off x="5214942" y="4786322"/>
            <a:ext cx="731520" cy="857256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5643570" y="5429264"/>
            <a:ext cx="3286116" cy="78581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ТАБЛИЦА КОНТАКТОВ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лнце 3"/>
          <p:cNvSpPr/>
          <p:nvPr/>
        </p:nvSpPr>
        <p:spPr>
          <a:xfrm>
            <a:off x="1285852" y="1214422"/>
            <a:ext cx="5857916" cy="4357718"/>
          </a:xfrm>
          <a:prstGeom prst="su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ИГРОВЫЕ ПРИЕМЫ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0" y="785794"/>
            <a:ext cx="2643174" cy="127159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ТУРНИР-ВИКТОРИНА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0" y="2143116"/>
            <a:ext cx="2643174" cy="127159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ТУРНИР-ЭРУДИТОВ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715008" y="714356"/>
            <a:ext cx="3143240" cy="1485904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МОЗГОВАЯ АТАКА ИЛИ МОЗГОВОЙ ШТУРМ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286512" y="2571744"/>
            <a:ext cx="2643174" cy="127159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ЗНАТОКИ МЕТОДИКИ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286512" y="4357694"/>
            <a:ext cx="2643174" cy="127159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ДРЕВО МУДРОСТИ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0" y="3643314"/>
            <a:ext cx="2928926" cy="1128714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КРОССВОРДЫ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500298" y="214290"/>
            <a:ext cx="3429024" cy="1271590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ИНСЦЕНИРОВКИ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857620" y="5429264"/>
            <a:ext cx="2928926" cy="1128714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«КЕЙСОВ»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857224" y="5072074"/>
            <a:ext cx="2928926" cy="1128714"/>
          </a:xfrm>
          <a:prstGeom prst="cloud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 «МОДЕРАЦИИ»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E:\мое январь М О\quienes somo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57761"/>
            <a:ext cx="1774527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1081</TotalTime>
  <Words>467</Words>
  <Application>Microsoft Office PowerPoint</Application>
  <PresentationFormat>Экран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user</cp:lastModifiedBy>
  <cp:revision>117</cp:revision>
  <dcterms:modified xsi:type="dcterms:W3CDTF">2021-08-09T05:08:44Z</dcterms:modified>
</cp:coreProperties>
</file>